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Rufina"/>
      <p:regular r:id="rId7"/>
      <p:bold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943">
          <p15:clr>
            <a:srgbClr val="A4A3A4"/>
          </p15:clr>
        </p15:guide>
        <p15:guide id="2" pos="2816">
          <p15:clr>
            <a:srgbClr val="A4A3A4"/>
          </p15:clr>
        </p15:guide>
        <p15:guide id="3" orient="horz" pos="510">
          <p15:clr>
            <a:srgbClr val="9AA0A6"/>
          </p15:clr>
        </p15:guide>
        <p15:guide id="4" pos="125">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943" orient="horz"/>
        <p:guide pos="2816"/>
        <p:guide pos="510" orient="horz"/>
        <p:guide pos="125"/>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ufina-regular.fntdata"/><Relationship Id="rId8" Type="http://schemas.openxmlformats.org/officeDocument/2006/relationships/font" Target="fonts/Rufina-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31"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17031"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2"/>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2"/>
          <p:cNvSpPr txBox="1"/>
          <p:nvPr>
            <p:ph idx="1" type="body"/>
          </p:nvPr>
        </p:nvSpPr>
        <p:spPr>
          <a:xfrm>
            <a:off x="257705" y="2395696"/>
            <a:ext cx="7044600" cy="71016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2"/>
          <p:cNvSpPr txBox="1"/>
          <p:nvPr>
            <p:ph idx="12" type="sldNum"/>
          </p:nvPr>
        </p:nvSpPr>
        <p:spPr>
          <a:xfrm>
            <a:off x="7004788" y="9693616"/>
            <a:ext cx="453600" cy="8184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42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1"/>
          <p:cNvSpPr txBox="1"/>
          <p:nvPr>
            <p:ph idx="12" type="sldNum"/>
          </p:nvPr>
        </p:nvSpPr>
        <p:spPr>
          <a:xfrm>
            <a:off x="7004788" y="9693616"/>
            <a:ext cx="453600" cy="8184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4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3"/>
          <p:cNvSpPr txBox="1"/>
          <p:nvPr>
            <p:ph type="ctrTitle"/>
          </p:nvPr>
        </p:nvSpPr>
        <p:spPr>
          <a:xfrm>
            <a:off x="257712" y="1547778"/>
            <a:ext cx="7044600" cy="4266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3"/>
          <p:cNvSpPr txBox="1"/>
          <p:nvPr>
            <p:ph idx="1" type="subTitle"/>
          </p:nvPr>
        </p:nvSpPr>
        <p:spPr>
          <a:xfrm>
            <a:off x="257705" y="5891409"/>
            <a:ext cx="7044600" cy="16479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3"/>
          <p:cNvSpPr txBox="1"/>
          <p:nvPr>
            <p:ph idx="12" type="sldNum"/>
          </p:nvPr>
        </p:nvSpPr>
        <p:spPr>
          <a:xfrm>
            <a:off x="7004788" y="9693616"/>
            <a:ext cx="453600" cy="8184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57705" y="4471058"/>
            <a:ext cx="7044600" cy="1749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004788" y="9693616"/>
            <a:ext cx="453600" cy="8184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6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5"/>
          <p:cNvSpPr txBox="1"/>
          <p:nvPr>
            <p:ph idx="2" type="body"/>
          </p:nvPr>
        </p:nvSpPr>
        <p:spPr>
          <a:xfrm>
            <a:off x="3995291" y="2395696"/>
            <a:ext cx="3306900" cy="71016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5"/>
          <p:cNvSpPr txBox="1"/>
          <p:nvPr>
            <p:ph idx="12" type="sldNum"/>
          </p:nvPr>
        </p:nvSpPr>
        <p:spPr>
          <a:xfrm>
            <a:off x="7004788" y="9693616"/>
            <a:ext cx="453600" cy="8184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4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11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3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7"/>
          <p:cNvSpPr txBox="1"/>
          <p:nvPr>
            <p:ph idx="12" type="sldNum"/>
          </p:nvPr>
        </p:nvSpPr>
        <p:spPr>
          <a:xfrm>
            <a:off x="7004788" y="9693616"/>
            <a:ext cx="453600" cy="8184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5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4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19508" y="2563450"/>
            <a:ext cx="3344400" cy="3081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5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9"/>
          <p:cNvSpPr txBox="1"/>
          <p:nvPr>
            <p:ph idx="12" type="sldNum"/>
          </p:nvPr>
        </p:nvSpPr>
        <p:spPr>
          <a:xfrm>
            <a:off x="7004788" y="9693616"/>
            <a:ext cx="453600" cy="8184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4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57705" y="2395696"/>
            <a:ext cx="7044600" cy="71016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004788" y="9693616"/>
            <a:ext cx="453600" cy="8184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b2b@dot-hotels.com" TargetMode="External"/><Relationship Id="rId4"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246750" y="3550850"/>
            <a:ext cx="2731500" cy="416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s" sz="1200" u="none" cap="none" strike="noStrike">
                <a:solidFill>
                  <a:schemeClr val="dk1"/>
                </a:solidFill>
                <a:latin typeface="Rufina"/>
                <a:ea typeface="Rufina"/>
                <a:cs typeface="Rufina"/>
                <a:sym typeface="Rufina"/>
              </a:rPr>
              <a:t>Nuestras tarifas incluyen</a:t>
            </a:r>
            <a:r>
              <a:rPr b="0" i="0" lang="es" sz="1200" u="none" cap="none" strike="noStrike">
                <a:solidFill>
                  <a:srgbClr val="B2A280"/>
                </a:solidFill>
                <a:latin typeface="Rufina"/>
                <a:ea typeface="Rufina"/>
                <a:cs typeface="Rufina"/>
                <a:sym typeface="Rufina"/>
              </a:rPr>
              <a:t>:</a:t>
            </a:r>
            <a:endParaRPr b="0" i="0" sz="1200" u="none" cap="none" strike="noStrike">
              <a:solidFill>
                <a:srgbClr val="B2A280"/>
              </a:solidFill>
              <a:latin typeface="Rufina"/>
              <a:ea typeface="Rufina"/>
              <a:cs typeface="Rufina"/>
              <a:sym typeface="Rufina"/>
            </a:endParaRPr>
          </a:p>
        </p:txBody>
      </p:sp>
      <p:sp>
        <p:nvSpPr>
          <p:cNvPr id="55" name="Google Shape;55;p13"/>
          <p:cNvSpPr txBox="1"/>
          <p:nvPr/>
        </p:nvSpPr>
        <p:spPr>
          <a:xfrm>
            <a:off x="2716050" y="3408613"/>
            <a:ext cx="4632000" cy="993000"/>
          </a:xfrm>
          <a:prstGeom prst="rect">
            <a:avLst/>
          </a:prstGeom>
          <a:noFill/>
          <a:ln>
            <a:noFill/>
          </a:ln>
        </p:spPr>
        <p:txBody>
          <a:bodyPr anchorCtr="0" anchor="t" bIns="91425" lIns="91425" spcFirstLastPara="1" rIns="91425" wrap="square" tIns="91425">
            <a:noAutofit/>
          </a:bodyPr>
          <a:lstStyle/>
          <a:p>
            <a:pPr indent="0" lvl="0" marL="0" marR="0" rtl="0" algn="l">
              <a:lnSpc>
                <a:spcPct val="133333"/>
              </a:lnSpc>
              <a:spcBef>
                <a:spcPts val="0"/>
              </a:spcBef>
              <a:spcAft>
                <a:spcPts val="0"/>
              </a:spcAft>
              <a:buClr>
                <a:srgbClr val="000000"/>
              </a:buClr>
              <a:buSzPts val="900"/>
              <a:buFont typeface="Arial"/>
              <a:buNone/>
            </a:pPr>
            <a:r>
              <a:rPr b="0" i="0" lang="es" sz="900" u="none" cap="none" strike="noStrike">
                <a:solidFill>
                  <a:srgbClr val="000000"/>
                </a:solidFill>
                <a:highlight>
                  <a:schemeClr val="lt1"/>
                </a:highlight>
                <a:latin typeface="Rufina"/>
                <a:ea typeface="Rufina"/>
                <a:cs typeface="Rufina"/>
                <a:sym typeface="Rufina"/>
              </a:rPr>
              <a:t>•   Desayuno</a:t>
            </a:r>
            <a:endParaRPr sz="900">
              <a:highlight>
                <a:schemeClr val="lt1"/>
              </a:highlight>
              <a:latin typeface="Rufina"/>
              <a:ea typeface="Rufina"/>
              <a:cs typeface="Rufina"/>
              <a:sym typeface="Rufina"/>
            </a:endParaRPr>
          </a:p>
          <a:p>
            <a:pPr indent="0" lvl="0" marL="0" marR="0" rtl="0" algn="l">
              <a:lnSpc>
                <a:spcPct val="133333"/>
              </a:lnSpc>
              <a:spcBef>
                <a:spcPts val="0"/>
              </a:spcBef>
              <a:spcAft>
                <a:spcPts val="0"/>
              </a:spcAft>
              <a:buClr>
                <a:srgbClr val="000000"/>
              </a:buClr>
              <a:buSzPts val="900"/>
              <a:buFont typeface="Arial"/>
              <a:buNone/>
            </a:pPr>
            <a:r>
              <a:rPr b="0" i="0" lang="es" sz="900" u="none" cap="none" strike="noStrike">
                <a:solidFill>
                  <a:srgbClr val="000000"/>
                </a:solidFill>
                <a:highlight>
                  <a:srgbClr val="FFFFFF"/>
                </a:highlight>
                <a:latin typeface="Rufina"/>
                <a:ea typeface="Rufina"/>
                <a:cs typeface="Rufina"/>
                <a:sym typeface="Rufina"/>
              </a:rPr>
              <a:t>•   Servicio de Internet de Alta Velocidad Wifi.</a:t>
            </a:r>
            <a:br>
              <a:rPr b="0" i="0" lang="es" sz="900" u="none" cap="none" strike="noStrike">
                <a:solidFill>
                  <a:srgbClr val="000000"/>
                </a:solidFill>
                <a:highlight>
                  <a:srgbClr val="FFFFFF"/>
                </a:highlight>
                <a:latin typeface="Rufina"/>
                <a:ea typeface="Rufina"/>
                <a:cs typeface="Rufina"/>
                <a:sym typeface="Rufina"/>
              </a:rPr>
            </a:br>
            <a:r>
              <a:rPr b="0" i="0" lang="es" sz="900" u="none" cap="none" strike="noStrike">
                <a:solidFill>
                  <a:srgbClr val="000000"/>
                </a:solidFill>
                <a:highlight>
                  <a:srgbClr val="FFFFFF"/>
                </a:highlight>
                <a:latin typeface="Rufina"/>
                <a:ea typeface="Rufina"/>
                <a:cs typeface="Rufina"/>
                <a:sym typeface="Rufina"/>
              </a:rPr>
              <a:t>•   Tarifa por habitación por noche.</a:t>
            </a:r>
            <a:br>
              <a:rPr b="0" i="0" lang="es" sz="900" u="none" cap="none" strike="noStrike">
                <a:solidFill>
                  <a:srgbClr val="000000"/>
                </a:solidFill>
                <a:highlight>
                  <a:schemeClr val="accent6"/>
                </a:highlight>
                <a:latin typeface="Rufina"/>
                <a:ea typeface="Rufina"/>
                <a:cs typeface="Rufina"/>
                <a:sym typeface="Rufina"/>
              </a:rPr>
            </a:br>
            <a:br>
              <a:rPr b="0" i="0" lang="es" sz="1000" u="none" cap="none" strike="noStrike">
                <a:solidFill>
                  <a:srgbClr val="231F20"/>
                </a:solidFill>
                <a:highlight>
                  <a:schemeClr val="accent6"/>
                </a:highlight>
                <a:latin typeface="Rufina"/>
                <a:ea typeface="Rufina"/>
                <a:cs typeface="Rufina"/>
                <a:sym typeface="Rufina"/>
              </a:rPr>
            </a:br>
            <a:endParaRPr b="0" i="0" sz="1000" u="none" cap="none" strike="noStrike">
              <a:solidFill>
                <a:srgbClr val="000000"/>
              </a:solidFill>
              <a:highlight>
                <a:schemeClr val="accent6"/>
              </a:highlight>
              <a:latin typeface="Rufina"/>
              <a:ea typeface="Rufina"/>
              <a:cs typeface="Rufina"/>
              <a:sym typeface="Rufina"/>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highlight>
                <a:schemeClr val="accent6"/>
              </a:highlight>
              <a:latin typeface="Rufina"/>
              <a:ea typeface="Rufina"/>
              <a:cs typeface="Rufina"/>
              <a:sym typeface="Rufina"/>
            </a:endParaRPr>
          </a:p>
        </p:txBody>
      </p:sp>
      <p:sp>
        <p:nvSpPr>
          <p:cNvPr id="56" name="Google Shape;56;p13"/>
          <p:cNvSpPr txBox="1"/>
          <p:nvPr/>
        </p:nvSpPr>
        <p:spPr>
          <a:xfrm>
            <a:off x="211950" y="7183775"/>
            <a:ext cx="7136100" cy="1512300"/>
          </a:xfrm>
          <a:prstGeom prst="rect">
            <a:avLst/>
          </a:prstGeom>
          <a:solidFill>
            <a:srgbClr val="F3F3F3"/>
          </a:solidFill>
          <a:ln>
            <a:noFill/>
          </a:ln>
        </p:spPr>
        <p:txBody>
          <a:bodyPr anchorCtr="0" anchor="t" bIns="91425" lIns="91425" spcFirstLastPara="1" rIns="91425" wrap="square" tIns="91425">
            <a:noAutofit/>
          </a:bodyPr>
          <a:lstStyle/>
          <a:p>
            <a:pPr indent="0" lvl="0" marL="0" marR="0" rtl="0" algn="just">
              <a:lnSpc>
                <a:spcPct val="115000"/>
              </a:lnSpc>
              <a:spcBef>
                <a:spcPts val="0"/>
              </a:spcBef>
              <a:spcAft>
                <a:spcPts val="0"/>
              </a:spcAft>
              <a:buClr>
                <a:srgbClr val="000000"/>
              </a:buClr>
              <a:buSzPts val="900"/>
              <a:buFont typeface="Arial"/>
              <a:buNone/>
            </a:pPr>
            <a:r>
              <a:rPr b="1" lang="es" sz="900">
                <a:latin typeface="Rufina"/>
                <a:ea typeface="Rufina"/>
                <a:cs typeface="Rufina"/>
                <a:sym typeface="Rufina"/>
              </a:rPr>
              <a:t>Los medios de pago disponibles para este hotel </a:t>
            </a:r>
            <a:r>
              <a:rPr b="1" lang="es" sz="900">
                <a:latin typeface="Rufina"/>
                <a:ea typeface="Rufina"/>
                <a:cs typeface="Rufina"/>
                <a:sym typeface="Rufina"/>
              </a:rPr>
              <a:t>serán</a:t>
            </a:r>
            <a:r>
              <a:rPr b="1" lang="es" sz="900">
                <a:latin typeface="Rufina"/>
                <a:ea typeface="Rufina"/>
                <a:cs typeface="Rufina"/>
                <a:sym typeface="Rufina"/>
              </a:rPr>
              <a:t> comunicados por la Central de Reservas DOT al momento de habilitar la comercialización de este establecimiento. Los mismos pueden ser:</a:t>
            </a:r>
            <a:endParaRPr b="1" sz="900">
              <a:latin typeface="Rufina"/>
              <a:ea typeface="Rufina"/>
              <a:cs typeface="Rufina"/>
              <a:sym typeface="Rufina"/>
            </a:endParaRPr>
          </a:p>
          <a:p>
            <a:pPr indent="0" lvl="0" marL="0" marR="0" rtl="0" algn="just">
              <a:lnSpc>
                <a:spcPct val="115000"/>
              </a:lnSpc>
              <a:spcBef>
                <a:spcPts val="0"/>
              </a:spcBef>
              <a:spcAft>
                <a:spcPts val="0"/>
              </a:spcAft>
              <a:buClr>
                <a:srgbClr val="000000"/>
              </a:buClr>
              <a:buSzPts val="900"/>
              <a:buFont typeface="Arial"/>
              <a:buNone/>
            </a:pPr>
            <a:r>
              <a:rPr b="1" lang="es" sz="900">
                <a:latin typeface="Rufina"/>
                <a:ea typeface="Rufina"/>
                <a:cs typeface="Rufina"/>
                <a:sym typeface="Rufina"/>
              </a:rPr>
              <a:t>Ta</a:t>
            </a:r>
            <a:r>
              <a:rPr b="1" i="0" lang="es" sz="900" u="none" cap="none" strike="noStrike">
                <a:solidFill>
                  <a:srgbClr val="000000"/>
                </a:solidFill>
                <a:latin typeface="Rufina"/>
                <a:ea typeface="Rufina"/>
                <a:cs typeface="Rufina"/>
                <a:sym typeface="Rufina"/>
              </a:rPr>
              <a:t>rjeta de crédito |</a:t>
            </a:r>
            <a:r>
              <a:rPr b="1" lang="es" sz="900">
                <a:latin typeface="Rufina"/>
                <a:ea typeface="Rufina"/>
                <a:cs typeface="Rufina"/>
                <a:sym typeface="Rufina"/>
              </a:rPr>
              <a:t> </a:t>
            </a:r>
            <a:r>
              <a:rPr b="0" i="0" lang="es" sz="900" u="none" cap="none" strike="noStrike">
                <a:solidFill>
                  <a:srgbClr val="000000"/>
                </a:solidFill>
                <a:latin typeface="Rufina"/>
                <a:ea typeface="Rufina"/>
                <a:cs typeface="Rufina"/>
                <a:sym typeface="Rufina"/>
              </a:rPr>
              <a:t>De elegir esta forma de pago deberá solicitar el formulario de autorización de tarjeta de crédito que deberá enviar completo junto a una copia del anverso y reverso de la tarjeta de crédito donde se distinga claramente: el nombre del titular de la tarjeta, el número de la tarjeta, la fecha de vencimiento de la tarjeta y el código de seguridad, </a:t>
            </a:r>
            <a:endParaRPr b="0" i="0" sz="900" u="none" cap="none" strike="noStrike">
              <a:solidFill>
                <a:srgbClr val="000000"/>
              </a:solidFill>
              <a:latin typeface="Rufina"/>
              <a:ea typeface="Rufina"/>
              <a:cs typeface="Rufina"/>
              <a:sym typeface="Rufina"/>
            </a:endParaRPr>
          </a:p>
          <a:p>
            <a:pPr indent="0" lvl="0" marL="0" marR="0" rtl="0" algn="just">
              <a:lnSpc>
                <a:spcPct val="115000"/>
              </a:lnSpc>
              <a:spcBef>
                <a:spcPts val="0"/>
              </a:spcBef>
              <a:spcAft>
                <a:spcPts val="0"/>
              </a:spcAft>
              <a:buClr>
                <a:srgbClr val="000000"/>
              </a:buClr>
              <a:buSzPts val="900"/>
              <a:buFont typeface="Arial"/>
              <a:buNone/>
            </a:pPr>
            <a:r>
              <a:rPr b="1" lang="es" sz="900">
                <a:latin typeface="Rufina"/>
                <a:ea typeface="Rufina"/>
                <a:cs typeface="Rufina"/>
                <a:sym typeface="Rufina"/>
              </a:rPr>
              <a:t>Link de pago</a:t>
            </a:r>
            <a:r>
              <a:rPr lang="es" sz="900">
                <a:latin typeface="Rufina"/>
                <a:ea typeface="Rufina"/>
                <a:cs typeface="Rufina"/>
                <a:sym typeface="Rufina"/>
              </a:rPr>
              <a:t> </a:t>
            </a:r>
            <a:r>
              <a:rPr b="1" lang="es" sz="900">
                <a:solidFill>
                  <a:schemeClr val="dk1"/>
                </a:solidFill>
                <a:latin typeface="Rufina"/>
                <a:ea typeface="Rufina"/>
                <a:cs typeface="Rufina"/>
                <a:sym typeface="Rufina"/>
              </a:rPr>
              <a:t>| </a:t>
            </a:r>
            <a:r>
              <a:rPr lang="es" sz="900">
                <a:latin typeface="Rufina"/>
                <a:ea typeface="Rufina"/>
                <a:cs typeface="Rufina"/>
                <a:sym typeface="Rufina"/>
              </a:rPr>
              <a:t>Se enviará enlace de pago antes de los 5 días de la llegada para que pueda ser ejecutado por la agencia y dejar así saldada la reserva</a:t>
            </a:r>
            <a:endParaRPr sz="900">
              <a:latin typeface="Rufina"/>
              <a:ea typeface="Rufina"/>
              <a:cs typeface="Rufina"/>
              <a:sym typeface="Rufina"/>
            </a:endParaRPr>
          </a:p>
          <a:p>
            <a:pPr indent="0" lvl="0" marL="0" marR="0" rtl="0" algn="just">
              <a:lnSpc>
                <a:spcPct val="115000"/>
              </a:lnSpc>
              <a:spcBef>
                <a:spcPts val="0"/>
              </a:spcBef>
              <a:spcAft>
                <a:spcPts val="0"/>
              </a:spcAft>
              <a:buClr>
                <a:srgbClr val="000000"/>
              </a:buClr>
              <a:buSzPts val="900"/>
              <a:buFont typeface="Arial"/>
              <a:buNone/>
            </a:pPr>
            <a:r>
              <a:rPr b="1" lang="es" sz="900">
                <a:latin typeface="Rufina"/>
                <a:ea typeface="Rufina"/>
                <a:cs typeface="Rufina"/>
                <a:sym typeface="Rufina"/>
              </a:rPr>
              <a:t>Transferencia bancaria</a:t>
            </a:r>
            <a:r>
              <a:rPr lang="es" sz="900">
                <a:latin typeface="Rufina"/>
                <a:ea typeface="Rufina"/>
                <a:cs typeface="Rufina"/>
                <a:sym typeface="Rufina"/>
              </a:rPr>
              <a:t> </a:t>
            </a:r>
            <a:r>
              <a:rPr b="1" lang="es" sz="900">
                <a:solidFill>
                  <a:schemeClr val="dk1"/>
                </a:solidFill>
                <a:latin typeface="Rufina"/>
                <a:ea typeface="Rufina"/>
                <a:cs typeface="Rufina"/>
                <a:sym typeface="Rufina"/>
              </a:rPr>
              <a:t>| </a:t>
            </a:r>
            <a:r>
              <a:rPr lang="es" sz="900">
                <a:solidFill>
                  <a:schemeClr val="dk1"/>
                </a:solidFill>
                <a:latin typeface="Rufina"/>
                <a:ea typeface="Rufina"/>
                <a:cs typeface="Rufina"/>
                <a:sym typeface="Rufina"/>
              </a:rPr>
              <a:t>Se debe enviar el comprobante antes de los 5 días de la llegada.</a:t>
            </a:r>
            <a:r>
              <a:rPr lang="es" sz="900">
                <a:latin typeface="Rufina"/>
                <a:ea typeface="Rufina"/>
                <a:cs typeface="Rufina"/>
                <a:sym typeface="Rufina"/>
              </a:rPr>
              <a:t> </a:t>
            </a:r>
            <a:endParaRPr sz="900">
              <a:latin typeface="Rufina"/>
              <a:ea typeface="Rufina"/>
              <a:cs typeface="Rufina"/>
              <a:sym typeface="Rufina"/>
            </a:endParaRPr>
          </a:p>
          <a:p>
            <a:pPr indent="0" lvl="0" marL="38100" marR="0" rtl="0" algn="just">
              <a:lnSpc>
                <a:spcPct val="115000"/>
              </a:lnSpc>
              <a:spcBef>
                <a:spcPts val="0"/>
              </a:spcBef>
              <a:spcAft>
                <a:spcPts val="0"/>
              </a:spcAft>
              <a:buClr>
                <a:srgbClr val="000000"/>
              </a:buClr>
              <a:buSzPts val="900"/>
              <a:buFont typeface="Arial"/>
              <a:buNone/>
            </a:pPr>
            <a:r>
              <a:t/>
            </a:r>
            <a:endParaRPr sz="900">
              <a:highlight>
                <a:schemeClr val="accent6"/>
              </a:highlight>
              <a:latin typeface="Rufina"/>
              <a:ea typeface="Rufina"/>
              <a:cs typeface="Rufina"/>
              <a:sym typeface="Rufina"/>
            </a:endParaRPr>
          </a:p>
          <a:p>
            <a:pPr indent="0" lvl="0" marL="38100" marR="0" rtl="0" algn="just">
              <a:lnSpc>
                <a:spcPct val="115000"/>
              </a:lnSpc>
              <a:spcBef>
                <a:spcPts val="0"/>
              </a:spcBef>
              <a:spcAft>
                <a:spcPts val="0"/>
              </a:spcAft>
              <a:buClr>
                <a:srgbClr val="000000"/>
              </a:buClr>
              <a:buSzPts val="900"/>
              <a:buFont typeface="Arial"/>
              <a:buNone/>
            </a:pPr>
            <a:r>
              <a:t/>
            </a:r>
            <a:endParaRPr sz="900">
              <a:highlight>
                <a:schemeClr val="accent6"/>
              </a:highlight>
              <a:latin typeface="Rufina"/>
              <a:ea typeface="Rufina"/>
              <a:cs typeface="Rufina"/>
              <a:sym typeface="Rufina"/>
            </a:endParaRPr>
          </a:p>
          <a:p>
            <a:pPr indent="0" lvl="0" marL="38100" marR="0" rtl="0" algn="just">
              <a:lnSpc>
                <a:spcPct val="115000"/>
              </a:lnSpc>
              <a:spcBef>
                <a:spcPts val="0"/>
              </a:spcBef>
              <a:spcAft>
                <a:spcPts val="0"/>
              </a:spcAft>
              <a:buClr>
                <a:srgbClr val="000000"/>
              </a:buClr>
              <a:buSzPts val="900"/>
              <a:buFont typeface="Arial"/>
              <a:buNone/>
            </a:pPr>
            <a:r>
              <a:t/>
            </a:r>
            <a:endParaRPr sz="900">
              <a:highlight>
                <a:schemeClr val="accent6"/>
              </a:highlight>
              <a:latin typeface="Rufina"/>
              <a:ea typeface="Rufina"/>
              <a:cs typeface="Rufina"/>
              <a:sym typeface="Rufina"/>
            </a:endParaRPr>
          </a:p>
          <a:p>
            <a:pPr indent="0" lvl="0" marL="38100" marR="0" rtl="0" algn="just">
              <a:lnSpc>
                <a:spcPct val="115000"/>
              </a:lnSpc>
              <a:spcBef>
                <a:spcPts val="0"/>
              </a:spcBef>
              <a:spcAft>
                <a:spcPts val="0"/>
              </a:spcAft>
              <a:buClr>
                <a:srgbClr val="000000"/>
              </a:buClr>
              <a:buSzPts val="900"/>
              <a:buFont typeface="Arial"/>
              <a:buNone/>
            </a:pPr>
            <a:r>
              <a:t/>
            </a:r>
            <a:endParaRPr sz="900">
              <a:highlight>
                <a:schemeClr val="accent6"/>
              </a:highlight>
              <a:latin typeface="Rufina"/>
              <a:ea typeface="Rufina"/>
              <a:cs typeface="Rufina"/>
              <a:sym typeface="Rufina"/>
            </a:endParaRPr>
          </a:p>
        </p:txBody>
      </p:sp>
      <p:sp>
        <p:nvSpPr>
          <p:cNvPr id="57" name="Google Shape;57;p13"/>
          <p:cNvSpPr txBox="1"/>
          <p:nvPr/>
        </p:nvSpPr>
        <p:spPr>
          <a:xfrm>
            <a:off x="198460" y="4032617"/>
            <a:ext cx="5009100" cy="416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s" sz="1200" u="none" cap="none" strike="noStrike">
                <a:solidFill>
                  <a:schemeClr val="dk1"/>
                </a:solidFill>
                <a:latin typeface="Rufina"/>
                <a:ea typeface="Rufina"/>
                <a:cs typeface="Rufina"/>
                <a:sym typeface="Rufina"/>
              </a:rPr>
              <a:t>Términos &amp; Condiciones Generales</a:t>
            </a:r>
            <a:endParaRPr b="1" i="0" sz="1200" u="none" cap="none" strike="noStrike">
              <a:solidFill>
                <a:schemeClr val="dk1"/>
              </a:solidFill>
              <a:latin typeface="Rufina"/>
              <a:ea typeface="Rufina"/>
              <a:cs typeface="Rufina"/>
              <a:sym typeface="Rufina"/>
            </a:endParaRPr>
          </a:p>
        </p:txBody>
      </p:sp>
      <p:sp>
        <p:nvSpPr>
          <p:cNvPr id="58" name="Google Shape;58;p13"/>
          <p:cNvSpPr txBox="1"/>
          <p:nvPr/>
        </p:nvSpPr>
        <p:spPr>
          <a:xfrm>
            <a:off x="246750" y="4448725"/>
            <a:ext cx="7066500" cy="1067400"/>
          </a:xfrm>
          <a:prstGeom prst="rect">
            <a:avLst/>
          </a:prstGeom>
          <a:solidFill>
            <a:srgbClr val="F3F3F3"/>
          </a:solidFill>
          <a:ln>
            <a:noFill/>
          </a:ln>
        </p:spPr>
        <p:txBody>
          <a:bodyPr anchorCtr="0" anchor="t" bIns="91425" lIns="91425" spcFirstLastPara="1" rIns="91425" wrap="square" tIns="91425">
            <a:noAutofit/>
          </a:bodyPr>
          <a:lstStyle/>
          <a:p>
            <a:pPr indent="0" lvl="0" marL="38100" marR="0" rtl="0" algn="just">
              <a:lnSpc>
                <a:spcPct val="115000"/>
              </a:lnSpc>
              <a:spcBef>
                <a:spcPts val="0"/>
              </a:spcBef>
              <a:spcAft>
                <a:spcPts val="0"/>
              </a:spcAft>
              <a:buClr>
                <a:srgbClr val="000000"/>
              </a:buClr>
              <a:buSzPts val="900"/>
              <a:buFont typeface="Arial"/>
              <a:buNone/>
            </a:pPr>
            <a:r>
              <a:rPr b="0" i="0" lang="es" sz="900" u="none" cap="none" strike="noStrike">
                <a:solidFill>
                  <a:srgbClr val="000000"/>
                </a:solidFill>
                <a:latin typeface="Rufina"/>
                <a:ea typeface="Rufina"/>
                <a:cs typeface="Rufina"/>
                <a:sym typeface="Rufina"/>
              </a:rPr>
              <a:t>Las presentes tarifas son netas y aplicables para reservas de una hasta 9 (nueve) habitaciones.  En caso de </a:t>
            </a:r>
            <a:r>
              <a:rPr b="0" i="0" lang="es" sz="900" u="none" cap="none" strike="noStrike">
                <a:solidFill>
                  <a:srgbClr val="000000"/>
                </a:solidFill>
                <a:latin typeface="Rufina"/>
                <a:ea typeface="Rufina"/>
                <a:cs typeface="Rufina"/>
                <a:sym typeface="Rufina"/>
              </a:rPr>
              <a:t>que</a:t>
            </a:r>
            <a:r>
              <a:rPr b="0" i="0" lang="es" sz="900" u="none" cap="none" strike="noStrike">
                <a:solidFill>
                  <a:srgbClr val="000000"/>
                </a:solidFill>
                <a:latin typeface="Rufina"/>
                <a:ea typeface="Rufina"/>
                <a:cs typeface="Rufina"/>
                <a:sym typeface="Rufina"/>
              </a:rPr>
              <a:t> vuestra Agencia requiriese realizar reserva de grupos (diez o más habitaciones) deberá solicitar cotización a la</a:t>
            </a:r>
            <a:r>
              <a:rPr b="0" i="0" lang="es" sz="900" u="none" cap="none" strike="noStrike">
                <a:solidFill>
                  <a:srgbClr val="000000"/>
                </a:solidFill>
                <a:latin typeface="Rufina"/>
                <a:ea typeface="Rufina"/>
                <a:cs typeface="Rufina"/>
                <a:sym typeface="Rufina"/>
              </a:rPr>
              <a:t> </a:t>
            </a:r>
            <a:r>
              <a:rPr b="1" lang="es" sz="900">
                <a:latin typeface="Rufina"/>
                <a:ea typeface="Rufina"/>
                <a:cs typeface="Rufina"/>
                <a:sym typeface="Rufina"/>
              </a:rPr>
              <a:t>Central de Reservas DOT</a:t>
            </a:r>
            <a:r>
              <a:rPr lang="es" sz="900">
                <a:latin typeface="Rufina"/>
                <a:ea typeface="Rufina"/>
                <a:cs typeface="Rufina"/>
                <a:sym typeface="Rufina"/>
              </a:rPr>
              <a:t>.</a:t>
            </a:r>
            <a:r>
              <a:rPr b="0" i="0" lang="es" sz="900" u="none" cap="none" strike="noStrike">
                <a:solidFill>
                  <a:srgbClr val="000000"/>
                </a:solidFill>
                <a:latin typeface="Rufina"/>
                <a:ea typeface="Rufina"/>
                <a:cs typeface="Rufina"/>
                <a:sym typeface="Rufina"/>
              </a:rPr>
              <a:t> El hotel se reserva el derecho a modificar las presentes tarifas sin previo aviso, con la única obligación de respetar los valores de las reservaciones ya efectuadas, no así las que se soliciten posterior al aviso de cambio tarifario.  El uso de estas tarifas implica la aceptación de los términos y condiciones generales detalladas, como también la aceptación de las políticas de cancelación, no show &amp; pago.</a:t>
            </a:r>
            <a:endParaRPr b="0" i="0" sz="900" u="none" cap="none" strike="noStrike">
              <a:solidFill>
                <a:srgbClr val="000000"/>
              </a:solidFill>
              <a:latin typeface="Rufina"/>
              <a:ea typeface="Rufina"/>
              <a:cs typeface="Rufina"/>
              <a:sym typeface="Rufina"/>
            </a:endParaRPr>
          </a:p>
          <a:p>
            <a:pPr indent="0" lvl="0" marL="38100" marR="0" rtl="0" algn="just">
              <a:lnSpc>
                <a:spcPct val="115000"/>
              </a:lnSpc>
              <a:spcBef>
                <a:spcPts val="0"/>
              </a:spcBef>
              <a:spcAft>
                <a:spcPts val="0"/>
              </a:spcAft>
              <a:buClr>
                <a:srgbClr val="000000"/>
              </a:buClr>
              <a:buSzPts val="900"/>
              <a:buFont typeface="Arial"/>
              <a:buNone/>
            </a:pPr>
            <a:r>
              <a:t/>
            </a:r>
            <a:endParaRPr b="0" i="0" sz="900" u="none" cap="none" strike="noStrike">
              <a:solidFill>
                <a:srgbClr val="000000"/>
              </a:solidFill>
              <a:highlight>
                <a:schemeClr val="accent6"/>
              </a:highlight>
              <a:latin typeface="Rufina"/>
              <a:ea typeface="Rufina"/>
              <a:cs typeface="Rufina"/>
              <a:sym typeface="Rufina"/>
            </a:endParaRPr>
          </a:p>
          <a:p>
            <a:pPr indent="0" lvl="0" marL="0" marR="0" rtl="0" algn="l">
              <a:lnSpc>
                <a:spcPct val="115000"/>
              </a:lnSpc>
              <a:spcBef>
                <a:spcPts val="0"/>
              </a:spcBef>
              <a:spcAft>
                <a:spcPts val="0"/>
              </a:spcAft>
              <a:buClr>
                <a:srgbClr val="000000"/>
              </a:buClr>
              <a:buSzPts val="900"/>
              <a:buFont typeface="Arial"/>
              <a:buNone/>
            </a:pPr>
            <a:br>
              <a:rPr b="0" i="0" lang="es" sz="900" u="none" cap="none" strike="noStrike">
                <a:solidFill>
                  <a:srgbClr val="000000"/>
                </a:solidFill>
                <a:highlight>
                  <a:schemeClr val="accent6"/>
                </a:highlight>
                <a:latin typeface="Rufina"/>
                <a:ea typeface="Rufina"/>
                <a:cs typeface="Rufina"/>
                <a:sym typeface="Rufina"/>
              </a:rPr>
            </a:br>
            <a:br>
              <a:rPr b="0" i="0" lang="es" sz="900" u="none" cap="none" strike="noStrike">
                <a:solidFill>
                  <a:srgbClr val="000000"/>
                </a:solidFill>
                <a:highlight>
                  <a:schemeClr val="accent6"/>
                </a:highlight>
                <a:latin typeface="Rufina"/>
                <a:ea typeface="Rufina"/>
                <a:cs typeface="Rufina"/>
                <a:sym typeface="Rufina"/>
              </a:rPr>
            </a:br>
            <a:endParaRPr b="0" i="0" sz="900" u="none" cap="none" strike="noStrike">
              <a:solidFill>
                <a:srgbClr val="000000"/>
              </a:solidFill>
              <a:highlight>
                <a:schemeClr val="accent6"/>
              </a:highlight>
              <a:latin typeface="Rufina"/>
              <a:ea typeface="Rufina"/>
              <a:cs typeface="Rufina"/>
              <a:sym typeface="Rufina"/>
            </a:endParaRPr>
          </a:p>
        </p:txBody>
      </p:sp>
      <p:sp>
        <p:nvSpPr>
          <p:cNvPr id="59" name="Google Shape;59;p13"/>
          <p:cNvSpPr txBox="1"/>
          <p:nvPr/>
        </p:nvSpPr>
        <p:spPr>
          <a:xfrm>
            <a:off x="152400" y="8649700"/>
            <a:ext cx="5793000" cy="41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800"/>
              <a:buFont typeface="Arial"/>
              <a:buNone/>
            </a:pPr>
            <a:r>
              <a:rPr b="1" lang="es" sz="1200">
                <a:latin typeface="Rufina"/>
                <a:ea typeface="Rufina"/>
                <a:cs typeface="Rufina"/>
                <a:sym typeface="Rufina"/>
              </a:rPr>
              <a:t>Política de Cambios | Cancelación | No Show | Salida anticipada</a:t>
            </a:r>
            <a:endParaRPr sz="1200">
              <a:latin typeface="Rufina"/>
              <a:ea typeface="Rufina"/>
              <a:cs typeface="Rufina"/>
              <a:sym typeface="Rufina"/>
            </a:endParaRPr>
          </a:p>
          <a:p>
            <a:pPr indent="0" lvl="0" marL="0" marR="0" rtl="0" algn="l">
              <a:lnSpc>
                <a:spcPct val="100000"/>
              </a:lnSpc>
              <a:spcBef>
                <a:spcPts val="0"/>
              </a:spcBef>
              <a:spcAft>
                <a:spcPts val="0"/>
              </a:spcAft>
              <a:buClr>
                <a:srgbClr val="000000"/>
              </a:buClr>
              <a:buSzPts val="1800"/>
              <a:buFont typeface="Arial"/>
              <a:buNone/>
            </a:pPr>
            <a:r>
              <a:t/>
            </a:r>
            <a:endParaRPr b="1">
              <a:solidFill>
                <a:schemeClr val="dk1"/>
              </a:solidFill>
              <a:latin typeface="Rufina"/>
              <a:ea typeface="Rufina"/>
              <a:cs typeface="Rufina"/>
              <a:sym typeface="Rufina"/>
            </a:endParaRPr>
          </a:p>
        </p:txBody>
      </p:sp>
      <p:sp>
        <p:nvSpPr>
          <p:cNvPr id="60" name="Google Shape;60;p13"/>
          <p:cNvSpPr txBox="1"/>
          <p:nvPr/>
        </p:nvSpPr>
        <p:spPr>
          <a:xfrm>
            <a:off x="152400" y="8951500"/>
            <a:ext cx="6984300" cy="686100"/>
          </a:xfrm>
          <a:prstGeom prst="rect">
            <a:avLst/>
          </a:prstGeom>
          <a:noFill/>
          <a:ln>
            <a:noFill/>
          </a:ln>
        </p:spPr>
        <p:txBody>
          <a:bodyPr anchorCtr="0" anchor="t" bIns="91425" lIns="91425" spcFirstLastPara="1" rIns="91425" wrap="square" tIns="91425">
            <a:noAutofit/>
          </a:bodyPr>
          <a:lstStyle/>
          <a:p>
            <a:pPr indent="0" lvl="0" marL="38100" rtl="0" algn="just">
              <a:lnSpc>
                <a:spcPct val="115000"/>
              </a:lnSpc>
              <a:spcBef>
                <a:spcPts val="0"/>
              </a:spcBef>
              <a:spcAft>
                <a:spcPts val="0"/>
              </a:spcAft>
              <a:buClr>
                <a:schemeClr val="dk1"/>
              </a:buClr>
              <a:buSzPts val="900"/>
              <a:buFont typeface="Arial"/>
              <a:buNone/>
            </a:pPr>
            <a:r>
              <a:rPr lang="es" sz="900">
                <a:solidFill>
                  <a:schemeClr val="dk1"/>
                </a:solidFill>
                <a:latin typeface="Rufina"/>
                <a:ea typeface="Rufina"/>
                <a:cs typeface="Rufina"/>
                <a:sym typeface="Rufina"/>
              </a:rPr>
              <a:t>Se permite un único cambio o cancelación sin costo con previa notificación de al menos 5 (cinco) días antes de la fecha de llegada, sujeto a disponibilidad. En caso de cancelación con menos de 5 (cinco)  días a la fecha de llegada al hotel, no se devolverá el anticipo requerido en concepto de penalidad. Cualquier modificación se encuentra sujeto a disponibilidad, y puede generar un cambio en el valor total de la misma.</a:t>
            </a:r>
            <a:br>
              <a:rPr lang="es" sz="900">
                <a:solidFill>
                  <a:schemeClr val="dk1"/>
                </a:solidFill>
                <a:latin typeface="Rufina"/>
                <a:ea typeface="Rufina"/>
                <a:cs typeface="Rufina"/>
                <a:sym typeface="Rufina"/>
              </a:rPr>
            </a:br>
            <a:r>
              <a:rPr lang="es" sz="900">
                <a:solidFill>
                  <a:schemeClr val="dk1"/>
                </a:solidFill>
                <a:latin typeface="Rufina"/>
                <a:ea typeface="Rufina"/>
                <a:cs typeface="Rufina"/>
                <a:sym typeface="Rufina"/>
              </a:rPr>
              <a:t>En el caso de que el huésped no se presentase en el hotel en la fecha de arribo y la reserva no hubiese sido cancelada, se deberá abonar el  importe correspondiente al total de la estadía en concepto de No Show. En caso de salida anticipada, se cobrará el 100% de la estadía como penalidad.</a:t>
            </a:r>
            <a:endParaRPr b="0" i="0" sz="900" u="none" cap="none" strike="noStrike">
              <a:solidFill>
                <a:srgbClr val="000000"/>
              </a:solidFill>
              <a:latin typeface="Rufina"/>
              <a:ea typeface="Rufina"/>
              <a:cs typeface="Rufina"/>
              <a:sym typeface="Rufina"/>
            </a:endParaRPr>
          </a:p>
        </p:txBody>
      </p:sp>
      <p:sp>
        <p:nvSpPr>
          <p:cNvPr id="61" name="Google Shape;61;p13"/>
          <p:cNvSpPr txBox="1"/>
          <p:nvPr/>
        </p:nvSpPr>
        <p:spPr>
          <a:xfrm>
            <a:off x="198446" y="5557769"/>
            <a:ext cx="5009100" cy="416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s" sz="1200" u="none" cap="none" strike="noStrike">
                <a:solidFill>
                  <a:schemeClr val="dk1"/>
                </a:solidFill>
                <a:latin typeface="Rufina"/>
                <a:ea typeface="Rufina"/>
                <a:cs typeface="Rufina"/>
                <a:sym typeface="Rufina"/>
              </a:rPr>
              <a:t>Política de Pago</a:t>
            </a:r>
            <a:endParaRPr b="0" i="0" sz="1200" u="none" cap="none" strike="noStrike">
              <a:solidFill>
                <a:schemeClr val="dk1"/>
              </a:solidFill>
              <a:latin typeface="Rufina"/>
              <a:ea typeface="Rufina"/>
              <a:cs typeface="Rufina"/>
              <a:sym typeface="Rufina"/>
            </a:endParaRPr>
          </a:p>
        </p:txBody>
      </p:sp>
      <p:sp>
        <p:nvSpPr>
          <p:cNvPr id="62" name="Google Shape;62;p13"/>
          <p:cNvSpPr txBox="1"/>
          <p:nvPr/>
        </p:nvSpPr>
        <p:spPr>
          <a:xfrm>
            <a:off x="246750" y="5816238"/>
            <a:ext cx="7066500" cy="1067400"/>
          </a:xfrm>
          <a:prstGeom prst="rect">
            <a:avLst/>
          </a:prstGeom>
          <a:noFill/>
          <a:ln>
            <a:noFill/>
          </a:ln>
        </p:spPr>
        <p:txBody>
          <a:bodyPr anchorCtr="0" anchor="t" bIns="91425" lIns="91425" spcFirstLastPara="1" rIns="91425" wrap="square" tIns="91425">
            <a:noAutofit/>
          </a:bodyPr>
          <a:lstStyle/>
          <a:p>
            <a:pPr indent="0" lvl="0" marL="38100" marR="0" rtl="0" algn="just">
              <a:lnSpc>
                <a:spcPct val="115000"/>
              </a:lnSpc>
              <a:spcBef>
                <a:spcPts val="0"/>
              </a:spcBef>
              <a:spcAft>
                <a:spcPts val="0"/>
              </a:spcAft>
              <a:buClr>
                <a:srgbClr val="000000"/>
              </a:buClr>
              <a:buSzPts val="900"/>
              <a:buFont typeface="Arial"/>
              <a:buNone/>
            </a:pPr>
            <a:r>
              <a:rPr b="0" i="0" lang="es" sz="900" u="none" cap="none" strike="noStrike">
                <a:solidFill>
                  <a:srgbClr val="000000"/>
                </a:solidFill>
                <a:highlight>
                  <a:srgbClr val="FFFFFF"/>
                </a:highlight>
                <a:latin typeface="Rufina"/>
                <a:ea typeface="Rufina"/>
                <a:cs typeface="Rufina"/>
                <a:sym typeface="Rufina"/>
              </a:rPr>
              <a:t>Las reservas efectuadas a través de vuestra agencia, deberán ser abonadas </a:t>
            </a:r>
            <a:r>
              <a:rPr lang="es" sz="900">
                <a:highlight>
                  <a:srgbClr val="FFFFFF"/>
                </a:highlight>
                <a:latin typeface="Rufina"/>
                <a:ea typeface="Rufina"/>
                <a:cs typeface="Rufina"/>
                <a:sym typeface="Rufina"/>
              </a:rPr>
              <a:t>en su totalidad</a:t>
            </a:r>
            <a:r>
              <a:rPr b="0" i="0" lang="es" sz="900" u="none" cap="none" strike="noStrike">
                <a:solidFill>
                  <a:srgbClr val="000000"/>
                </a:solidFill>
                <a:highlight>
                  <a:srgbClr val="FFFFFF"/>
                </a:highlight>
                <a:latin typeface="Rufina"/>
                <a:ea typeface="Rufina"/>
                <a:cs typeface="Rufina"/>
                <a:sym typeface="Rufina"/>
              </a:rPr>
              <a:t>, </a:t>
            </a:r>
            <a:r>
              <a:rPr lang="es" sz="900">
                <a:highlight>
                  <a:srgbClr val="FFFFFF"/>
                </a:highlight>
                <a:latin typeface="Rufina"/>
                <a:ea typeface="Rufina"/>
                <a:cs typeface="Rufina"/>
                <a:sym typeface="Rufina"/>
              </a:rPr>
              <a:t>5 días </a:t>
            </a:r>
            <a:r>
              <a:rPr b="0" i="0" lang="es" sz="900" u="none" cap="none" strike="noStrike">
                <a:solidFill>
                  <a:srgbClr val="000000"/>
                </a:solidFill>
                <a:highlight>
                  <a:srgbClr val="FFFFFF"/>
                </a:highlight>
                <a:latin typeface="Rufina"/>
                <a:ea typeface="Rufina"/>
                <a:cs typeface="Rufina"/>
                <a:sym typeface="Rufina"/>
              </a:rPr>
              <a:t> antes del ingreso.</a:t>
            </a:r>
            <a:endParaRPr b="0" i="0" sz="900" u="none" cap="none" strike="noStrike">
              <a:solidFill>
                <a:srgbClr val="000000"/>
              </a:solidFill>
              <a:highlight>
                <a:srgbClr val="FFFFFF"/>
              </a:highlight>
              <a:latin typeface="Rufina"/>
              <a:ea typeface="Rufina"/>
              <a:cs typeface="Rufina"/>
              <a:sym typeface="Rufina"/>
            </a:endParaRPr>
          </a:p>
          <a:p>
            <a:pPr indent="0" lvl="0" marL="38100" marR="0" rtl="0" algn="just">
              <a:lnSpc>
                <a:spcPct val="115000"/>
              </a:lnSpc>
              <a:spcBef>
                <a:spcPts val="0"/>
              </a:spcBef>
              <a:spcAft>
                <a:spcPts val="0"/>
              </a:spcAft>
              <a:buClr>
                <a:srgbClr val="000000"/>
              </a:buClr>
              <a:buSzPts val="900"/>
              <a:buFont typeface="Arial"/>
              <a:buNone/>
            </a:pPr>
            <a:r>
              <a:rPr lang="es" sz="900">
                <a:highlight>
                  <a:srgbClr val="FFFFFF"/>
                </a:highlight>
                <a:latin typeface="Rufina"/>
                <a:ea typeface="Rufina"/>
                <a:cs typeface="Rufina"/>
                <a:sym typeface="Rufina"/>
              </a:rPr>
              <a:t>En caso de tener habilitada la transferencia bancaria, </a:t>
            </a:r>
            <a:r>
              <a:rPr b="0" i="0" lang="es" sz="900" u="none" cap="none" strike="noStrike">
                <a:solidFill>
                  <a:srgbClr val="000000"/>
                </a:solidFill>
                <a:highlight>
                  <a:srgbClr val="FFFFFF"/>
                </a:highlight>
                <a:latin typeface="Rufina"/>
                <a:ea typeface="Rufina"/>
                <a:cs typeface="Rufina"/>
                <a:sym typeface="Rufina"/>
              </a:rPr>
              <a:t>Informar el pago a: </a:t>
            </a:r>
            <a:r>
              <a:rPr lang="es" sz="900" u="sng">
                <a:solidFill>
                  <a:schemeClr val="hlink"/>
                </a:solidFill>
                <a:highlight>
                  <a:srgbClr val="FFFFFF"/>
                </a:highlight>
                <a:latin typeface="Rufina"/>
                <a:ea typeface="Rufina"/>
                <a:cs typeface="Rufina"/>
                <a:sym typeface="Rufina"/>
                <a:hlinkClick r:id="rId3"/>
              </a:rPr>
              <a:t>b2b@dot-hotels.com</a:t>
            </a:r>
            <a:r>
              <a:rPr lang="es" sz="900" u="none">
                <a:solidFill>
                  <a:srgbClr val="000000"/>
                </a:solidFill>
                <a:highlight>
                  <a:srgbClr val="FFFFFF"/>
                </a:highlight>
                <a:latin typeface="Rufina"/>
                <a:ea typeface="Rufina"/>
                <a:cs typeface="Rufina"/>
                <a:sym typeface="Rufina"/>
              </a:rPr>
              <a:t> </a:t>
            </a:r>
            <a:r>
              <a:rPr b="1" i="1" lang="es" sz="900" u="none" cap="none" strike="noStrike">
                <a:solidFill>
                  <a:srgbClr val="000000"/>
                </a:solidFill>
                <a:highlight>
                  <a:srgbClr val="FFFFFF"/>
                </a:highlight>
                <a:latin typeface="Rufina"/>
                <a:ea typeface="Rufina"/>
                <a:cs typeface="Rufina"/>
                <a:sym typeface="Rufina"/>
              </a:rPr>
              <a:t> </a:t>
            </a:r>
            <a:r>
              <a:rPr b="0" i="0" lang="es" sz="900" u="none" cap="none" strike="noStrike">
                <a:solidFill>
                  <a:srgbClr val="000000"/>
                </a:solidFill>
                <a:highlight>
                  <a:srgbClr val="FFFFFF"/>
                </a:highlight>
                <a:latin typeface="Rufina"/>
                <a:ea typeface="Rufina"/>
                <a:cs typeface="Rufina"/>
                <a:sym typeface="Rufina"/>
              </a:rPr>
              <a:t>indicando número de reserva.</a:t>
            </a:r>
            <a:endParaRPr sz="900">
              <a:highlight>
                <a:srgbClr val="FFFFFF"/>
              </a:highlight>
              <a:latin typeface="Rufina"/>
              <a:ea typeface="Rufina"/>
              <a:cs typeface="Rufina"/>
              <a:sym typeface="Rufina"/>
            </a:endParaRPr>
          </a:p>
          <a:p>
            <a:pPr indent="0" lvl="0" marL="38100" marR="0" rtl="0" algn="just">
              <a:lnSpc>
                <a:spcPct val="115000"/>
              </a:lnSpc>
              <a:spcBef>
                <a:spcPts val="0"/>
              </a:spcBef>
              <a:spcAft>
                <a:spcPts val="0"/>
              </a:spcAft>
              <a:buClr>
                <a:srgbClr val="000000"/>
              </a:buClr>
              <a:buSzPts val="900"/>
              <a:buFont typeface="Arial"/>
              <a:buNone/>
            </a:pPr>
            <a:r>
              <a:rPr lang="es" sz="900">
                <a:highlight>
                  <a:srgbClr val="FFFFFF"/>
                </a:highlight>
                <a:latin typeface="Rufina"/>
                <a:ea typeface="Rufina"/>
                <a:cs typeface="Rufina"/>
                <a:sym typeface="Rufina"/>
              </a:rPr>
              <a:t>Para aquellas reservas que garanticen con tarjeta de crédito, el envío de este aviso no será necesario</a:t>
            </a:r>
            <a:endParaRPr b="1" sz="900">
              <a:highlight>
                <a:srgbClr val="FFFFFF"/>
              </a:highlight>
              <a:latin typeface="Rufina"/>
              <a:ea typeface="Rufina"/>
              <a:cs typeface="Rufina"/>
              <a:sym typeface="Rufina"/>
            </a:endParaRPr>
          </a:p>
          <a:p>
            <a:pPr indent="0" lvl="0" marL="38100" marR="0" rtl="0" algn="just">
              <a:lnSpc>
                <a:spcPct val="115000"/>
              </a:lnSpc>
              <a:spcBef>
                <a:spcPts val="0"/>
              </a:spcBef>
              <a:spcAft>
                <a:spcPts val="0"/>
              </a:spcAft>
              <a:buClr>
                <a:srgbClr val="000000"/>
              </a:buClr>
              <a:buSzPts val="900"/>
              <a:buFont typeface="Arial"/>
              <a:buNone/>
            </a:pPr>
            <a:r>
              <a:rPr b="1" i="0" lang="es" sz="900" u="none" cap="none" strike="noStrike">
                <a:solidFill>
                  <a:srgbClr val="000000"/>
                </a:solidFill>
                <a:highlight>
                  <a:srgbClr val="FFFFFF"/>
                </a:highlight>
                <a:latin typeface="Rufina"/>
                <a:ea typeface="Rufina"/>
                <a:cs typeface="Rufina"/>
                <a:sym typeface="Rufina"/>
              </a:rPr>
              <a:t>En caso de no recibir</a:t>
            </a:r>
            <a:r>
              <a:rPr b="1" lang="es" sz="900">
                <a:highlight>
                  <a:srgbClr val="FFFFFF"/>
                </a:highlight>
                <a:latin typeface="Rufina"/>
                <a:ea typeface="Rufina"/>
                <a:cs typeface="Rufina"/>
                <a:sym typeface="Rufina"/>
              </a:rPr>
              <a:t> pago dentro del plazo mencionado </a:t>
            </a:r>
            <a:r>
              <a:rPr b="1" i="0" lang="es" sz="900" u="none" cap="none" strike="noStrike">
                <a:solidFill>
                  <a:srgbClr val="000000"/>
                </a:solidFill>
                <a:highlight>
                  <a:srgbClr val="FFFFFF"/>
                </a:highlight>
                <a:latin typeface="Rufina"/>
                <a:ea typeface="Rufina"/>
                <a:cs typeface="Rufina"/>
                <a:sym typeface="Rufina"/>
              </a:rPr>
              <a:t> </a:t>
            </a:r>
            <a:r>
              <a:rPr b="1" lang="es" sz="900">
                <a:highlight>
                  <a:srgbClr val="FFFFFF"/>
                </a:highlight>
                <a:latin typeface="Rufina"/>
                <a:ea typeface="Rufina"/>
                <a:cs typeface="Rufina"/>
                <a:sym typeface="Rufina"/>
              </a:rPr>
              <a:t>la reserva se cancelará automáticamente y el hotel no podrá hacer el check in del huésped.</a:t>
            </a:r>
            <a:endParaRPr b="1" i="0" sz="900" u="none" cap="none" strike="noStrike">
              <a:solidFill>
                <a:srgbClr val="000000"/>
              </a:solidFill>
              <a:highlight>
                <a:srgbClr val="FFFFFF"/>
              </a:highlight>
              <a:latin typeface="Rufina"/>
              <a:ea typeface="Rufina"/>
              <a:cs typeface="Rufina"/>
              <a:sym typeface="Rufina"/>
            </a:endParaRPr>
          </a:p>
        </p:txBody>
      </p:sp>
      <p:sp>
        <p:nvSpPr>
          <p:cNvPr id="63" name="Google Shape;63;p13"/>
          <p:cNvSpPr txBox="1"/>
          <p:nvPr/>
        </p:nvSpPr>
        <p:spPr>
          <a:xfrm>
            <a:off x="198446" y="6843706"/>
            <a:ext cx="5009100" cy="416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s" sz="1200" u="none" cap="none" strike="noStrike">
                <a:solidFill>
                  <a:schemeClr val="dk1"/>
                </a:solidFill>
                <a:latin typeface="Rufina"/>
                <a:ea typeface="Rufina"/>
                <a:cs typeface="Rufina"/>
                <a:sym typeface="Rufina"/>
              </a:rPr>
              <a:t>Medios de Pago</a:t>
            </a:r>
            <a:endParaRPr b="0" i="0" sz="1200" u="none" cap="none" strike="noStrike">
              <a:solidFill>
                <a:schemeClr val="dk1"/>
              </a:solidFill>
              <a:latin typeface="Rufina"/>
              <a:ea typeface="Rufina"/>
              <a:cs typeface="Rufina"/>
              <a:sym typeface="Rufina"/>
            </a:endParaRPr>
          </a:p>
        </p:txBody>
      </p:sp>
      <p:sp>
        <p:nvSpPr>
          <p:cNvPr id="64" name="Google Shape;64;p13"/>
          <p:cNvSpPr/>
          <p:nvPr/>
        </p:nvSpPr>
        <p:spPr>
          <a:xfrm>
            <a:off x="4007100" y="390525"/>
            <a:ext cx="3552900" cy="4161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65" name="Google Shape;65;p13"/>
          <p:cNvSpPr txBox="1"/>
          <p:nvPr/>
        </p:nvSpPr>
        <p:spPr>
          <a:xfrm>
            <a:off x="3615288" y="80050"/>
            <a:ext cx="3939000" cy="4161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1800"/>
              <a:buFont typeface="Arial"/>
              <a:buNone/>
            </a:pPr>
            <a:r>
              <a:rPr b="1" i="0" lang="es" sz="1800" u="none" cap="none" strike="noStrike">
                <a:solidFill>
                  <a:schemeClr val="dk1"/>
                </a:solidFill>
                <a:latin typeface="Rufina"/>
                <a:ea typeface="Rufina"/>
                <a:cs typeface="Rufina"/>
                <a:sym typeface="Rufina"/>
              </a:rPr>
              <a:t>Convenio Operador |</a:t>
            </a:r>
            <a:r>
              <a:rPr b="1" i="0" lang="es" sz="1800" u="none" cap="none" strike="noStrike">
                <a:solidFill>
                  <a:schemeClr val="dk1"/>
                </a:solidFill>
                <a:highlight>
                  <a:schemeClr val="lt1"/>
                </a:highlight>
                <a:latin typeface="Rufina"/>
                <a:ea typeface="Rufina"/>
                <a:cs typeface="Rufina"/>
                <a:sym typeface="Rufina"/>
              </a:rPr>
              <a:t>  2021/2022</a:t>
            </a:r>
            <a:endParaRPr b="1" i="0" sz="1800" u="none" cap="none" strike="noStrike">
              <a:solidFill>
                <a:schemeClr val="dk1"/>
              </a:solidFill>
              <a:highlight>
                <a:schemeClr val="lt1"/>
              </a:highlight>
              <a:latin typeface="Rufina"/>
              <a:ea typeface="Rufina"/>
              <a:cs typeface="Rufina"/>
              <a:sym typeface="Rufina"/>
            </a:endParaRPr>
          </a:p>
        </p:txBody>
      </p:sp>
      <p:sp>
        <p:nvSpPr>
          <p:cNvPr id="66" name="Google Shape;66;p13"/>
          <p:cNvSpPr/>
          <p:nvPr/>
        </p:nvSpPr>
        <p:spPr>
          <a:xfrm>
            <a:off x="6448900" y="885825"/>
            <a:ext cx="1139100" cy="2811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Arial"/>
              <a:ea typeface="Arial"/>
              <a:cs typeface="Arial"/>
              <a:sym typeface="Arial"/>
            </a:endParaRPr>
          </a:p>
        </p:txBody>
      </p:sp>
      <p:sp>
        <p:nvSpPr>
          <p:cNvPr id="67" name="Google Shape;67;p13"/>
          <p:cNvSpPr txBox="1"/>
          <p:nvPr/>
        </p:nvSpPr>
        <p:spPr>
          <a:xfrm>
            <a:off x="0" y="10224200"/>
            <a:ext cx="7560000" cy="508500"/>
          </a:xfrm>
          <a:prstGeom prst="rect">
            <a:avLst/>
          </a:prstGeom>
          <a:solidFill>
            <a:schemeClr val="dk1"/>
          </a:solidFill>
          <a:ln>
            <a:noFill/>
          </a:ln>
        </p:spPr>
        <p:txBody>
          <a:bodyPr anchorCtr="0" anchor="t" bIns="91425" lIns="91425" spcFirstLastPara="1" rIns="91425" wrap="square" tIns="91425">
            <a:noAutofit/>
          </a:bodyPr>
          <a:lstStyle/>
          <a:p>
            <a:pPr indent="0" lvl="0" marL="38100" marR="0" rtl="0" algn="ctr">
              <a:lnSpc>
                <a:spcPct val="115000"/>
              </a:lnSpc>
              <a:spcBef>
                <a:spcPts val="0"/>
              </a:spcBef>
              <a:spcAft>
                <a:spcPts val="0"/>
              </a:spcAft>
              <a:buClr>
                <a:srgbClr val="000000"/>
              </a:buClr>
              <a:buSzPts val="900"/>
              <a:buFont typeface="Arial"/>
              <a:buNone/>
            </a:pPr>
            <a:r>
              <a:rPr lang="es" sz="1100">
                <a:solidFill>
                  <a:srgbClr val="FFFFFF"/>
                </a:solidFill>
                <a:latin typeface="Rufina"/>
                <a:ea typeface="Rufina"/>
                <a:cs typeface="Rufina"/>
                <a:sym typeface="Rufina"/>
              </a:rPr>
              <a:t> ●</a:t>
            </a:r>
            <a:r>
              <a:rPr lang="es" sz="1100">
                <a:solidFill>
                  <a:srgbClr val="FFFFFF"/>
                </a:solidFill>
                <a:latin typeface="Rufina"/>
                <a:ea typeface="Rufina"/>
                <a:cs typeface="Rufina"/>
                <a:sym typeface="Rufina"/>
              </a:rPr>
              <a:t> </a:t>
            </a:r>
            <a:r>
              <a:rPr lang="es" sz="1100">
                <a:solidFill>
                  <a:srgbClr val="FFFFFF"/>
                </a:solidFill>
                <a:latin typeface="Rufina"/>
                <a:ea typeface="Rufina"/>
                <a:cs typeface="Rufina"/>
                <a:sym typeface="Rufina"/>
              </a:rPr>
              <a:t>b2b</a:t>
            </a:r>
            <a:r>
              <a:rPr b="0" i="0" lang="es" sz="1100" u="none" cap="none" strike="noStrike">
                <a:solidFill>
                  <a:srgbClr val="FFFFFF"/>
                </a:solidFill>
                <a:latin typeface="Rufina"/>
                <a:ea typeface="Rufina"/>
                <a:cs typeface="Rufina"/>
                <a:sym typeface="Rufina"/>
              </a:rPr>
              <a:t>@dot-hotels.com ●</a:t>
            </a:r>
            <a:r>
              <a:rPr b="0" i="0" lang="es" sz="1100" u="none" cap="none" strike="noStrike">
                <a:solidFill>
                  <a:srgbClr val="FFFFFF"/>
                </a:solidFill>
                <a:latin typeface="Rufina"/>
                <a:ea typeface="Rufina"/>
                <a:cs typeface="Rufina"/>
                <a:sym typeface="Rufina"/>
              </a:rPr>
              <a:t>      </a:t>
            </a:r>
            <a:endParaRPr b="1" i="0" sz="1100" u="none" cap="none" strike="noStrike">
              <a:solidFill>
                <a:srgbClr val="FFFFFF"/>
              </a:solidFill>
              <a:latin typeface="Rufina"/>
              <a:ea typeface="Rufina"/>
              <a:cs typeface="Rufina"/>
              <a:sym typeface="Rufina"/>
            </a:endParaRPr>
          </a:p>
          <a:p>
            <a:pPr indent="0" lvl="0" marL="38100" marR="0" rtl="0" algn="ctr">
              <a:lnSpc>
                <a:spcPct val="115000"/>
              </a:lnSpc>
              <a:spcBef>
                <a:spcPts val="0"/>
              </a:spcBef>
              <a:spcAft>
                <a:spcPts val="0"/>
              </a:spcAft>
              <a:buClr>
                <a:srgbClr val="000000"/>
              </a:buClr>
              <a:buSzPts val="900"/>
              <a:buFont typeface="Arial"/>
              <a:buNone/>
            </a:pPr>
            <a:r>
              <a:t/>
            </a:r>
            <a:endParaRPr b="0" i="0" sz="1100" u="none" cap="none" strike="noStrike">
              <a:solidFill>
                <a:srgbClr val="FFFFFF"/>
              </a:solidFill>
              <a:latin typeface="Rufina"/>
              <a:ea typeface="Rufina"/>
              <a:cs typeface="Rufina"/>
              <a:sym typeface="Rufina"/>
            </a:endParaRPr>
          </a:p>
          <a:p>
            <a:pPr indent="0" lvl="0" marL="38100" marR="0" rtl="0" algn="ctr">
              <a:lnSpc>
                <a:spcPct val="115000"/>
              </a:lnSpc>
              <a:spcBef>
                <a:spcPts val="0"/>
              </a:spcBef>
              <a:spcAft>
                <a:spcPts val="0"/>
              </a:spcAft>
              <a:buClr>
                <a:srgbClr val="000000"/>
              </a:buClr>
              <a:buSzPts val="900"/>
              <a:buFont typeface="Arial"/>
              <a:buNone/>
            </a:pPr>
            <a:r>
              <a:t/>
            </a:r>
            <a:endParaRPr b="0" i="0" sz="1100" u="none" cap="none" strike="noStrike">
              <a:solidFill>
                <a:srgbClr val="FFFFFF"/>
              </a:solidFill>
              <a:latin typeface="Rufina"/>
              <a:ea typeface="Rufina"/>
              <a:cs typeface="Rufina"/>
              <a:sym typeface="Rufina"/>
            </a:endParaRPr>
          </a:p>
        </p:txBody>
      </p:sp>
      <p:pic>
        <p:nvPicPr>
          <p:cNvPr id="68" name="Google Shape;68;p13"/>
          <p:cNvPicPr preferRelativeResize="0"/>
          <p:nvPr/>
        </p:nvPicPr>
        <p:blipFill>
          <a:blip r:embed="rId4">
            <a:alphaModFix/>
          </a:blip>
          <a:stretch>
            <a:fillRect/>
          </a:stretch>
        </p:blipFill>
        <p:spPr>
          <a:xfrm>
            <a:off x="0" y="-26776"/>
            <a:ext cx="3543339" cy="885825"/>
          </a:xfrm>
          <a:prstGeom prst="rect">
            <a:avLst/>
          </a:prstGeom>
          <a:noFill/>
          <a:ln>
            <a:noFill/>
          </a:ln>
        </p:spPr>
      </p:pic>
      <p:pic>
        <p:nvPicPr>
          <p:cNvPr id="69" name="Google Shape;69;p13"/>
          <p:cNvPicPr preferRelativeResize="0"/>
          <p:nvPr/>
        </p:nvPicPr>
        <p:blipFill>
          <a:blip r:embed="rId5">
            <a:alphaModFix/>
          </a:blip>
          <a:stretch>
            <a:fillRect/>
          </a:stretch>
        </p:blipFill>
        <p:spPr>
          <a:xfrm>
            <a:off x="92850" y="997925"/>
            <a:ext cx="7461449" cy="1477775"/>
          </a:xfrm>
          <a:prstGeom prst="rect">
            <a:avLst/>
          </a:prstGeom>
          <a:noFill/>
          <a:ln>
            <a:noFill/>
          </a:ln>
        </p:spPr>
      </p:pic>
      <p:pic>
        <p:nvPicPr>
          <p:cNvPr id="70" name="Google Shape;70;p13"/>
          <p:cNvPicPr preferRelativeResize="0"/>
          <p:nvPr/>
        </p:nvPicPr>
        <p:blipFill>
          <a:blip r:embed="rId6">
            <a:alphaModFix/>
          </a:blip>
          <a:stretch>
            <a:fillRect/>
          </a:stretch>
        </p:blipFill>
        <p:spPr>
          <a:xfrm>
            <a:off x="1981200" y="2475700"/>
            <a:ext cx="3826800" cy="8104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